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tmp" ContentType="image/p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144000" type="screen4x3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34561" autoAdjust="0"/>
    <p:restoredTop sz="86358" autoAdjust="0"/>
  </p:normalViewPr>
  <p:slideViewPr>
    <p:cSldViewPr>
      <p:cViewPr varScale="1">
        <p:scale>
          <a:sx n="83" d="100"/>
          <a:sy n="83" d="100"/>
        </p:scale>
        <p:origin x="2928" y="108"/>
      </p:cViewPr>
      <p:guideLst>
        <p:guide orient="horz" pos="288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966D8E-1597-4A47-BBDF-65CCE6252723}" type="datetimeFigureOut">
              <a:rPr kumimoji="1" lang="ja-JP" altLang="en-US" smtClean="0"/>
              <a:t>2026/3/17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CA910-3702-48C9-BF35-417468D8DF3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733662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966D8E-1597-4A47-BBDF-65CCE6252723}" type="datetimeFigureOut">
              <a:rPr kumimoji="1" lang="ja-JP" altLang="en-US" smtClean="0"/>
              <a:t>2026/3/17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CA910-3702-48C9-BF35-417468D8DF3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58818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966D8E-1597-4A47-BBDF-65CCE6252723}" type="datetimeFigureOut">
              <a:rPr kumimoji="1" lang="ja-JP" altLang="en-US" smtClean="0"/>
              <a:t>2026/3/17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CA910-3702-48C9-BF35-417468D8DF3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241935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966D8E-1597-4A47-BBDF-65CCE6252723}" type="datetimeFigureOut">
              <a:rPr kumimoji="1" lang="ja-JP" altLang="en-US" smtClean="0"/>
              <a:t>2026/3/17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CA910-3702-48C9-BF35-417468D8DF3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201524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966D8E-1597-4A47-BBDF-65CCE6252723}" type="datetimeFigureOut">
              <a:rPr kumimoji="1" lang="ja-JP" altLang="en-US" smtClean="0"/>
              <a:t>2026/3/17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CA910-3702-48C9-BF35-417468D8DF3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315560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966D8E-1597-4A47-BBDF-65CCE6252723}" type="datetimeFigureOut">
              <a:rPr kumimoji="1" lang="ja-JP" altLang="en-US" smtClean="0"/>
              <a:t>2026/3/17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CA910-3702-48C9-BF35-417468D8DF3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626209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966D8E-1597-4A47-BBDF-65CCE6252723}" type="datetimeFigureOut">
              <a:rPr kumimoji="1" lang="ja-JP" altLang="en-US" smtClean="0"/>
              <a:t>2026/3/17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CA910-3702-48C9-BF35-417468D8DF3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286855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966D8E-1597-4A47-BBDF-65CCE6252723}" type="datetimeFigureOut">
              <a:rPr kumimoji="1" lang="ja-JP" altLang="en-US" smtClean="0"/>
              <a:t>2026/3/17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CA910-3702-48C9-BF35-417468D8DF3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310381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966D8E-1597-4A47-BBDF-65CCE6252723}" type="datetimeFigureOut">
              <a:rPr kumimoji="1" lang="ja-JP" altLang="en-US" smtClean="0"/>
              <a:t>2026/3/17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CA910-3702-48C9-BF35-417468D8DF3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572443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966D8E-1597-4A47-BBDF-65CCE6252723}" type="datetimeFigureOut">
              <a:rPr kumimoji="1" lang="ja-JP" altLang="en-US" smtClean="0"/>
              <a:t>2026/3/17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CA910-3702-48C9-BF35-417468D8DF3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055715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966D8E-1597-4A47-BBDF-65CCE6252723}" type="datetimeFigureOut">
              <a:rPr kumimoji="1" lang="ja-JP" altLang="en-US" smtClean="0"/>
              <a:t>2026/3/17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CA910-3702-48C9-BF35-417468D8DF3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184145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966D8E-1597-4A47-BBDF-65CCE6252723}" type="datetimeFigureOut">
              <a:rPr kumimoji="1" lang="ja-JP" altLang="en-US" smtClean="0"/>
              <a:t>2026/3/17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6CA910-3702-48C9-BF35-417468D8DF3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135266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tm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角丸四角形 13"/>
          <p:cNvSpPr/>
          <p:nvPr/>
        </p:nvSpPr>
        <p:spPr>
          <a:xfrm>
            <a:off x="68654" y="6773044"/>
            <a:ext cx="6733356" cy="2370956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l">
              <a:lnSpc>
                <a:spcPts val="1600"/>
              </a:lnSpc>
              <a:spcAft>
                <a:spcPts val="0"/>
              </a:spcAft>
            </a:pPr>
            <a:r>
              <a:rPr lang="en-US" sz="1300" b="1" kern="100" dirty="0">
                <a:effectLst/>
                <a:latin typeface="ＭＳ ゴシック"/>
                <a:ea typeface="ＭＳ 明朝"/>
                <a:cs typeface="Times New Roman"/>
              </a:rPr>
              <a:t> </a:t>
            </a:r>
            <a:endParaRPr lang="ja-JP" sz="1050" kern="100" dirty="0">
              <a:effectLst/>
              <a:ea typeface="ＭＳ 明朝"/>
              <a:cs typeface="Times New Roman"/>
            </a:endParaRPr>
          </a:p>
          <a:p>
            <a:pPr algn="l">
              <a:lnSpc>
                <a:spcPts val="1600"/>
              </a:lnSpc>
              <a:spcAft>
                <a:spcPts val="0"/>
              </a:spcAft>
            </a:pPr>
            <a:r>
              <a:rPr lang="en-US" sz="1200" kern="100" dirty="0">
                <a:effectLst/>
                <a:ea typeface="ＭＳ 明朝"/>
                <a:cs typeface="Times New Roman"/>
              </a:rPr>
              <a:t> </a:t>
            </a:r>
            <a:endParaRPr lang="ja-JP" sz="1050" kern="100" dirty="0">
              <a:effectLst/>
              <a:ea typeface="ＭＳ 明朝"/>
              <a:cs typeface="Times New Roman"/>
            </a:endParaRPr>
          </a:p>
          <a:p>
            <a:pPr algn="l">
              <a:lnSpc>
                <a:spcPts val="1600"/>
              </a:lnSpc>
              <a:spcAft>
                <a:spcPts val="0"/>
              </a:spcAft>
            </a:pPr>
            <a:r>
              <a:rPr lang="en-US" sz="1200" kern="100" dirty="0">
                <a:effectLst/>
                <a:ea typeface="ＭＳ 明朝"/>
                <a:cs typeface="Times New Roman"/>
              </a:rPr>
              <a:t> </a:t>
            </a:r>
            <a:endParaRPr lang="ja-JP" sz="1050" kern="100" dirty="0">
              <a:effectLst/>
              <a:ea typeface="ＭＳ 明朝"/>
              <a:cs typeface="Times New Roman"/>
            </a:endParaRPr>
          </a:p>
          <a:p>
            <a:pPr algn="l">
              <a:lnSpc>
                <a:spcPts val="1600"/>
              </a:lnSpc>
              <a:spcAft>
                <a:spcPts val="0"/>
              </a:spcAft>
            </a:pPr>
            <a:r>
              <a:rPr lang="ja-JP" sz="1200" kern="100" dirty="0">
                <a:effectLst/>
                <a:ea typeface="ＭＳ 明朝"/>
                <a:cs typeface="Times New Roman"/>
              </a:rPr>
              <a:t>　　</a:t>
            </a:r>
            <a:endParaRPr lang="ja-JP" sz="1050" kern="100" dirty="0">
              <a:effectLst/>
              <a:ea typeface="ＭＳ 明朝"/>
              <a:cs typeface="Times New Roman"/>
            </a:endParaRPr>
          </a:p>
          <a:p>
            <a:pPr algn="l">
              <a:lnSpc>
                <a:spcPts val="1600"/>
              </a:lnSpc>
              <a:spcAft>
                <a:spcPts val="0"/>
              </a:spcAft>
            </a:pPr>
            <a:r>
              <a:rPr lang="ja-JP" sz="1100" b="1" kern="100" dirty="0"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/>
              </a:rPr>
              <a:t>公益社団法人</a:t>
            </a:r>
            <a:r>
              <a:rPr lang="ja-JP" sz="1600" b="1" kern="100" dirty="0"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/>
              </a:rPr>
              <a:t>　　　　　　　　　　</a:t>
            </a:r>
            <a:endParaRPr lang="ja-JP" sz="1050" kern="100" dirty="0">
              <a:effectLst/>
              <a:latin typeface="ＭＳ ゴシック" panose="020B0609070205080204" pitchFamily="49" charset="-128"/>
              <a:ea typeface="ＭＳ ゴシック" panose="020B0609070205080204" pitchFamily="49" charset="-128"/>
              <a:cs typeface="Times New Roman"/>
            </a:endParaRPr>
          </a:p>
          <a:p>
            <a:pPr algn="l">
              <a:lnSpc>
                <a:spcPts val="1600"/>
              </a:lnSpc>
              <a:spcAft>
                <a:spcPts val="0"/>
              </a:spcAft>
            </a:pPr>
            <a:r>
              <a:rPr lang="ja-JP" altLang="en-US" sz="1600" b="1" kern="100" dirty="0"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/>
              </a:rPr>
              <a:t>　</a:t>
            </a:r>
            <a:r>
              <a:rPr lang="ja-JP" sz="1600" b="1" kern="100" dirty="0"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/>
              </a:rPr>
              <a:t>福岡県高齢者能力活用セン</a:t>
            </a:r>
            <a:r>
              <a:rPr lang="ja-JP" altLang="en-US" sz="1600" b="1" kern="100" dirty="0"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/>
              </a:rPr>
              <a:t>ター</a:t>
            </a:r>
            <a:endParaRPr lang="en-US" altLang="ja-JP" sz="1600" b="1" kern="100" dirty="0">
              <a:effectLst/>
              <a:latin typeface="ＭＳ ゴシック" panose="020B0609070205080204" pitchFamily="49" charset="-128"/>
              <a:ea typeface="ＭＳ ゴシック" panose="020B0609070205080204" pitchFamily="49" charset="-128"/>
              <a:cs typeface="Times New Roman"/>
            </a:endParaRPr>
          </a:p>
          <a:p>
            <a:pPr algn="l">
              <a:lnSpc>
                <a:spcPts val="1600"/>
              </a:lnSpc>
              <a:spcAft>
                <a:spcPts val="0"/>
              </a:spcAft>
            </a:pPr>
            <a:r>
              <a:rPr lang="ja-JP" altLang="en-US" sz="1600" b="1" kern="100" dirty="0"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/>
              </a:rPr>
              <a:t>　　　　　　　　　</a:t>
            </a:r>
            <a:r>
              <a:rPr lang="ja-JP" altLang="en-US" sz="1600" b="1" kern="100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/>
              </a:rPr>
              <a:t>　　　　　　　　</a:t>
            </a:r>
            <a:r>
              <a:rPr lang="ja-JP" altLang="en-US" sz="1400" b="1" kern="100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/>
              </a:rPr>
              <a:t>〒</a:t>
            </a:r>
            <a:r>
              <a:rPr lang="en-US" altLang="ja-JP" sz="1400" b="1" kern="100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/>
              </a:rPr>
              <a:t>830-0035</a:t>
            </a:r>
            <a:r>
              <a:rPr lang="ja-JP" altLang="en-US" sz="1400" b="1" kern="100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/>
              </a:rPr>
              <a:t>　　　　　　　　　　　</a:t>
            </a:r>
            <a:endParaRPr lang="en-US" altLang="ja-JP" sz="1400" b="1" kern="100" dirty="0">
              <a:latin typeface="ＭＳ ゴシック" panose="020B0609070205080204" pitchFamily="49" charset="-128"/>
              <a:ea typeface="ＭＳ ゴシック" panose="020B0609070205080204" pitchFamily="49" charset="-128"/>
              <a:cs typeface="Times New Roman"/>
            </a:endParaRPr>
          </a:p>
          <a:p>
            <a:pPr algn="l">
              <a:lnSpc>
                <a:spcPts val="1600"/>
              </a:lnSpc>
              <a:spcAft>
                <a:spcPts val="0"/>
              </a:spcAft>
            </a:pPr>
            <a:r>
              <a:rPr lang="ja-JP" altLang="en-US" sz="1400" b="1" kern="100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/>
              </a:rPr>
              <a:t>　　　　　　　　　　　　　　　　　　　　　　　久留米市東和町</a:t>
            </a:r>
            <a:r>
              <a:rPr lang="en-US" altLang="ja-JP" sz="1400" b="1" kern="100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/>
              </a:rPr>
              <a:t>6-9</a:t>
            </a:r>
          </a:p>
          <a:p>
            <a:pPr algn="l">
              <a:lnSpc>
                <a:spcPts val="1600"/>
              </a:lnSpc>
              <a:spcAft>
                <a:spcPts val="0"/>
              </a:spcAft>
            </a:pPr>
            <a:r>
              <a:rPr lang="ja-JP" altLang="en-US" sz="1400" kern="100" dirty="0"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/>
              </a:rPr>
              <a:t>　　　　　　　　　　　　　　　　　　　　　　　　</a:t>
            </a:r>
            <a:r>
              <a:rPr lang="ja-JP" altLang="en-US" sz="1400" b="1" kern="100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/>
              </a:rPr>
              <a:t>フジホーム</a:t>
            </a:r>
            <a:r>
              <a:rPr lang="ja-JP" altLang="en-US" sz="1400" b="1" kern="100" dirty="0"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/>
              </a:rPr>
              <a:t>久留米ビル</a:t>
            </a:r>
            <a:r>
              <a:rPr lang="en-US" altLang="ja-JP" sz="1400" b="1" kern="100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/>
              </a:rPr>
              <a:t>7</a:t>
            </a:r>
            <a:r>
              <a:rPr lang="en-US" altLang="ja-JP" sz="1400" b="1" kern="100" dirty="0"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/>
              </a:rPr>
              <a:t>F</a:t>
            </a:r>
            <a:endParaRPr lang="ja-JP" sz="1400" b="1" kern="100" dirty="0">
              <a:effectLst/>
              <a:latin typeface="ＭＳ ゴシック" panose="020B0609070205080204" pitchFamily="49" charset="-128"/>
              <a:ea typeface="ＭＳ ゴシック" panose="020B0609070205080204" pitchFamily="49" charset="-128"/>
              <a:cs typeface="Times New Roman"/>
            </a:endParaRPr>
          </a:p>
        </p:txBody>
      </p:sp>
      <p:sp>
        <p:nvSpPr>
          <p:cNvPr id="10" name="角丸四角形 9"/>
          <p:cNvSpPr/>
          <p:nvPr/>
        </p:nvSpPr>
        <p:spPr>
          <a:xfrm>
            <a:off x="41920" y="1783244"/>
            <a:ext cx="6733356" cy="4660963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l">
              <a:lnSpc>
                <a:spcPts val="1200"/>
              </a:lnSpc>
              <a:spcBef>
                <a:spcPts val="1200"/>
              </a:spcBef>
              <a:spcAft>
                <a:spcPts val="0"/>
              </a:spcAft>
            </a:pPr>
            <a:endParaRPr lang="en-US" altLang="ja-JP" sz="1400" b="1" kern="100" dirty="0">
              <a:effectLst/>
              <a:ea typeface="ＭＳ ゴシック"/>
              <a:cs typeface="Times New Roman"/>
            </a:endParaRPr>
          </a:p>
          <a:p>
            <a:pPr algn="l">
              <a:lnSpc>
                <a:spcPts val="1200"/>
              </a:lnSpc>
              <a:spcBef>
                <a:spcPts val="1200"/>
              </a:spcBef>
              <a:spcAft>
                <a:spcPts val="0"/>
              </a:spcAft>
            </a:pPr>
            <a:r>
              <a:rPr lang="ja-JP" sz="1400" b="1" kern="100" dirty="0">
                <a:effectLst/>
                <a:ea typeface="ＭＳ ゴシック"/>
                <a:cs typeface="Times New Roman"/>
              </a:rPr>
              <a:t>対象者：</a:t>
            </a:r>
            <a:r>
              <a:rPr lang="ja-JP" altLang="en-US" sz="1400" b="1" u="sng" kern="100" dirty="0">
                <a:ea typeface="ＭＳ ゴシック"/>
                <a:cs typeface="Times New Roman"/>
              </a:rPr>
              <a:t>おおむね５０</a:t>
            </a:r>
            <a:r>
              <a:rPr lang="ja-JP" sz="1400" b="1" u="sng" kern="100" dirty="0">
                <a:effectLst/>
                <a:ea typeface="ＭＳ ゴシック"/>
                <a:cs typeface="Times New Roman"/>
              </a:rPr>
              <a:t>歳以上の</a:t>
            </a:r>
            <a:r>
              <a:rPr lang="ja-JP" altLang="en-US" sz="1400" b="1" u="sng" kern="100" dirty="0">
                <a:ea typeface="ＭＳ ゴシック"/>
                <a:cs typeface="Times New Roman"/>
              </a:rPr>
              <a:t>方</a:t>
            </a:r>
            <a:r>
              <a:rPr lang="ja-JP" sz="1400" b="1" kern="100" dirty="0">
                <a:effectLst/>
                <a:ea typeface="ＭＳ ゴシック"/>
                <a:cs typeface="Times New Roman"/>
              </a:rPr>
              <a:t>　【定員３０名】</a:t>
            </a:r>
            <a:endParaRPr lang="ja-JP" sz="1050" b="1" kern="100" dirty="0">
              <a:effectLst/>
              <a:ea typeface="ＭＳ 明朝"/>
              <a:cs typeface="Times New Roman"/>
            </a:endParaRPr>
          </a:p>
          <a:p>
            <a:pPr algn="l">
              <a:lnSpc>
                <a:spcPts val="1200"/>
              </a:lnSpc>
              <a:spcBef>
                <a:spcPts val="1200"/>
              </a:spcBef>
              <a:spcAft>
                <a:spcPts val="0"/>
              </a:spcAft>
            </a:pPr>
            <a:r>
              <a:rPr lang="ja-JP" sz="1400" b="1" kern="100" dirty="0">
                <a:effectLst/>
                <a:ea typeface="ＭＳ ゴシック"/>
                <a:cs typeface="Times New Roman"/>
              </a:rPr>
              <a:t>日時　：</a:t>
            </a:r>
            <a:r>
              <a:rPr lang="ja-JP" altLang="en-US" sz="1400" b="1" kern="100" dirty="0">
                <a:ea typeface="ＭＳ ゴシック"/>
                <a:cs typeface="Times New Roman"/>
              </a:rPr>
              <a:t>令和８</a:t>
            </a:r>
            <a:r>
              <a:rPr lang="ja-JP" sz="1400" b="1" kern="100" dirty="0">
                <a:effectLst/>
                <a:ea typeface="ＭＳ ゴシック"/>
                <a:cs typeface="Times New Roman"/>
              </a:rPr>
              <a:t>年</a:t>
            </a:r>
            <a:r>
              <a:rPr lang="ja-JP" altLang="en-US" sz="1400" b="1" kern="100" dirty="0">
                <a:ea typeface="ＭＳ ゴシック"/>
                <a:cs typeface="Times New Roman"/>
              </a:rPr>
              <a:t>４</a:t>
            </a:r>
            <a:r>
              <a:rPr lang="ja-JP" sz="1400" b="1" kern="100" dirty="0">
                <a:effectLst/>
                <a:ea typeface="ＭＳ ゴシック"/>
                <a:cs typeface="Times New Roman"/>
              </a:rPr>
              <a:t>月</a:t>
            </a:r>
            <a:r>
              <a:rPr lang="ja-JP" altLang="en-US" sz="1400" b="1" kern="100" dirty="0">
                <a:ea typeface="ＭＳ ゴシック"/>
                <a:cs typeface="Times New Roman"/>
              </a:rPr>
              <a:t> ２４</a:t>
            </a:r>
            <a:r>
              <a:rPr lang="ja-JP" sz="1400" b="1" kern="100" dirty="0">
                <a:effectLst/>
                <a:ea typeface="ＭＳ ゴシック"/>
                <a:cs typeface="Times New Roman"/>
              </a:rPr>
              <a:t>日（</a:t>
            </a:r>
            <a:r>
              <a:rPr lang="ja-JP" altLang="en-US" sz="1400" b="1" kern="100" dirty="0">
                <a:ea typeface="ＭＳ ゴシック"/>
                <a:cs typeface="Times New Roman"/>
              </a:rPr>
              <a:t>金</a:t>
            </a:r>
            <a:r>
              <a:rPr lang="ja-JP" altLang="en-US" sz="1400" b="1" kern="100" dirty="0">
                <a:effectLst/>
                <a:ea typeface="ＭＳ ゴシック"/>
                <a:cs typeface="Times New Roman"/>
              </a:rPr>
              <a:t>曜日</a:t>
            </a:r>
            <a:r>
              <a:rPr lang="ja-JP" sz="1400" b="1" kern="100" dirty="0">
                <a:effectLst/>
                <a:ea typeface="ＭＳ ゴシック"/>
                <a:cs typeface="Times New Roman"/>
              </a:rPr>
              <a:t>）</a:t>
            </a:r>
            <a:endParaRPr lang="en-US" altLang="ja-JP" sz="1400" b="1" kern="100" dirty="0">
              <a:effectLst/>
              <a:ea typeface="ＭＳ ゴシック"/>
              <a:cs typeface="Times New Roman"/>
            </a:endParaRPr>
          </a:p>
          <a:p>
            <a:pPr algn="l">
              <a:lnSpc>
                <a:spcPts val="1200"/>
              </a:lnSpc>
              <a:spcBef>
                <a:spcPts val="1200"/>
              </a:spcBef>
              <a:spcAft>
                <a:spcPts val="0"/>
              </a:spcAft>
            </a:pPr>
            <a:r>
              <a:rPr lang="ja-JP" altLang="en-US" sz="1400" b="1" kern="100" dirty="0">
                <a:ea typeface="ＭＳ ゴシック"/>
                <a:cs typeface="Times New Roman"/>
              </a:rPr>
              <a:t>　　　　　</a:t>
            </a:r>
            <a:r>
              <a:rPr lang="ja-JP" sz="1400" b="1" kern="100" dirty="0">
                <a:effectLst/>
                <a:ea typeface="ＭＳ ゴシック"/>
                <a:cs typeface="Times New Roman"/>
              </a:rPr>
              <a:t>　１３：３０～１５：</a:t>
            </a:r>
            <a:r>
              <a:rPr lang="ja-JP" altLang="en-US" sz="1400" b="1" kern="100" dirty="0">
                <a:effectLst/>
                <a:ea typeface="ＭＳ ゴシック"/>
                <a:cs typeface="Times New Roman"/>
              </a:rPr>
              <a:t>３</a:t>
            </a:r>
            <a:r>
              <a:rPr lang="ja-JP" sz="1400" b="1" kern="100" dirty="0">
                <a:effectLst/>
                <a:ea typeface="ＭＳ ゴシック"/>
                <a:cs typeface="Times New Roman"/>
              </a:rPr>
              <a:t>０　　　　　</a:t>
            </a:r>
            <a:endParaRPr lang="ja-JP" sz="1050" b="1" kern="100" dirty="0">
              <a:effectLst/>
              <a:ea typeface="ＭＳ 明朝"/>
              <a:cs typeface="Times New Roman"/>
            </a:endParaRPr>
          </a:p>
          <a:p>
            <a:pPr algn="l">
              <a:lnSpc>
                <a:spcPts val="1200"/>
              </a:lnSpc>
              <a:spcBef>
                <a:spcPts val="1200"/>
              </a:spcBef>
              <a:spcAft>
                <a:spcPts val="0"/>
              </a:spcAft>
            </a:pPr>
            <a:r>
              <a:rPr lang="ja-JP" sz="1400" b="1" kern="100" dirty="0">
                <a:effectLst/>
                <a:ea typeface="ＭＳ ゴシック"/>
                <a:cs typeface="Times New Roman"/>
              </a:rPr>
              <a:t>場所　：</a:t>
            </a:r>
            <a:r>
              <a:rPr lang="ja-JP" altLang="en-US" sz="1400" b="1" kern="100" dirty="0">
                <a:effectLst/>
                <a:ea typeface="ＭＳ ゴシック"/>
                <a:cs typeface="Times New Roman"/>
              </a:rPr>
              <a:t>小郡市生涯学習センター　</a:t>
            </a:r>
            <a:r>
              <a:rPr lang="ja-JP" altLang="en-US" sz="1400" b="1" kern="100" dirty="0">
                <a:ea typeface="ＭＳ ゴシック"/>
                <a:cs typeface="Times New Roman"/>
              </a:rPr>
              <a:t>会議</a:t>
            </a:r>
            <a:r>
              <a:rPr lang="ja-JP" altLang="en-US" sz="1400" b="1" kern="100" dirty="0">
                <a:effectLst/>
                <a:ea typeface="ＭＳ ゴシック"/>
                <a:cs typeface="Times New Roman"/>
              </a:rPr>
              <a:t>室</a:t>
            </a:r>
            <a:r>
              <a:rPr lang="ja-JP" altLang="en-US" sz="1400" b="1" kern="100" dirty="0">
                <a:ea typeface="ＭＳ ゴシック"/>
                <a:cs typeface="Times New Roman"/>
              </a:rPr>
              <a:t>２・３・４</a:t>
            </a:r>
            <a:endParaRPr lang="ja-JP" sz="1050" b="1" kern="100" dirty="0">
              <a:effectLst/>
              <a:ea typeface="ＭＳ 明朝"/>
              <a:cs typeface="Times New Roman"/>
            </a:endParaRPr>
          </a:p>
          <a:p>
            <a:pPr indent="535305" algn="l">
              <a:lnSpc>
                <a:spcPts val="1200"/>
              </a:lnSpc>
              <a:spcBef>
                <a:spcPts val="1200"/>
              </a:spcBef>
              <a:spcAft>
                <a:spcPts val="0"/>
              </a:spcAft>
            </a:pPr>
            <a:r>
              <a:rPr lang="ja-JP" altLang="en-US" sz="1400" b="1" kern="100" dirty="0">
                <a:effectLst/>
                <a:ea typeface="ＭＳ ゴシック"/>
                <a:cs typeface="Times New Roman"/>
              </a:rPr>
              <a:t>　　　　（住所）小郡市大板井</a:t>
            </a:r>
            <a:r>
              <a:rPr lang="en-US" altLang="ja-JP" sz="1400" b="1" kern="100" dirty="0">
                <a:effectLst/>
                <a:ea typeface="ＭＳ ゴシック"/>
                <a:cs typeface="Times New Roman"/>
              </a:rPr>
              <a:t>1180</a:t>
            </a:r>
            <a:r>
              <a:rPr lang="en-US" altLang="ja-JP" sz="1400" b="1" kern="100" dirty="0">
                <a:ea typeface="ＭＳ ゴシック"/>
                <a:cs typeface="Times New Roman"/>
              </a:rPr>
              <a:t>-1</a:t>
            </a:r>
            <a:endParaRPr lang="ja-JP" sz="1050" b="1" kern="100" dirty="0">
              <a:effectLst/>
              <a:ea typeface="ＭＳ 明朝"/>
              <a:cs typeface="Times New Roman"/>
            </a:endParaRPr>
          </a:p>
          <a:p>
            <a:pPr algn="l">
              <a:lnSpc>
                <a:spcPts val="1200"/>
              </a:lnSpc>
              <a:spcBef>
                <a:spcPts val="1200"/>
              </a:spcBef>
              <a:spcAft>
                <a:spcPts val="0"/>
              </a:spcAft>
            </a:pPr>
            <a:r>
              <a:rPr lang="ja-JP" sz="1400" b="1" kern="100" dirty="0">
                <a:effectLst/>
                <a:ea typeface="ＭＳ ゴシック"/>
                <a:cs typeface="Times New Roman"/>
              </a:rPr>
              <a:t>　　　　</a:t>
            </a:r>
            <a:r>
              <a:rPr lang="ja-JP" altLang="en-US" sz="1400" b="1" kern="100" dirty="0">
                <a:effectLst/>
                <a:ea typeface="ＭＳ ゴシック"/>
                <a:cs typeface="Times New Roman"/>
              </a:rPr>
              <a:t>　　　　　　　　　　　☎</a:t>
            </a:r>
            <a:r>
              <a:rPr lang="en-US" altLang="ja-JP" sz="1400" b="1" kern="100" dirty="0">
                <a:effectLst/>
                <a:ea typeface="ＭＳ ゴシック"/>
                <a:cs typeface="Times New Roman"/>
              </a:rPr>
              <a:t>0942-73-2084</a:t>
            </a:r>
          </a:p>
          <a:p>
            <a:pPr algn="l">
              <a:lnSpc>
                <a:spcPts val="1200"/>
              </a:lnSpc>
              <a:spcBef>
                <a:spcPts val="1200"/>
              </a:spcBef>
              <a:spcAft>
                <a:spcPts val="0"/>
              </a:spcAft>
            </a:pPr>
            <a:r>
              <a:rPr lang="ja-JP" sz="1400" b="1" kern="100" dirty="0">
                <a:effectLst/>
                <a:ea typeface="ＭＳ ゴシック"/>
                <a:cs typeface="Times New Roman"/>
              </a:rPr>
              <a:t>内容　：①センター</a:t>
            </a:r>
            <a:r>
              <a:rPr lang="ja-JP" altLang="en-US" sz="1400" b="1" kern="100" dirty="0">
                <a:effectLst/>
                <a:ea typeface="ＭＳ ゴシック"/>
                <a:cs typeface="Times New Roman"/>
              </a:rPr>
              <a:t>の事業概要と実績報告</a:t>
            </a:r>
            <a:endParaRPr lang="ja-JP" sz="1050" b="1" kern="100" dirty="0">
              <a:effectLst/>
              <a:ea typeface="ＭＳ 明朝"/>
              <a:cs typeface="Times New Roman"/>
            </a:endParaRPr>
          </a:p>
          <a:p>
            <a:pPr algn="l">
              <a:lnSpc>
                <a:spcPts val="1200"/>
              </a:lnSpc>
              <a:spcBef>
                <a:spcPts val="1200"/>
              </a:spcBef>
              <a:spcAft>
                <a:spcPts val="0"/>
              </a:spcAft>
            </a:pPr>
            <a:r>
              <a:rPr lang="ja-JP" sz="1400" b="1" kern="100" dirty="0">
                <a:effectLst/>
                <a:ea typeface="ＭＳ ゴシック"/>
                <a:cs typeface="Times New Roman"/>
              </a:rPr>
              <a:t>　　　　②</a:t>
            </a:r>
            <a:r>
              <a:rPr lang="ja-JP" altLang="en-US" sz="1400" b="1" kern="100" dirty="0">
                <a:ea typeface="ＭＳ ゴシック"/>
                <a:cs typeface="Times New Roman"/>
              </a:rPr>
              <a:t>ご希望に応じたお仕事のご案内</a:t>
            </a:r>
            <a:endParaRPr lang="ja-JP" sz="1050" b="1" kern="100" dirty="0">
              <a:effectLst/>
              <a:ea typeface="ＭＳ 明朝"/>
              <a:cs typeface="Times New Roman"/>
            </a:endParaRPr>
          </a:p>
          <a:p>
            <a:pPr indent="713740" algn="l">
              <a:lnSpc>
                <a:spcPts val="1200"/>
              </a:lnSpc>
              <a:spcBef>
                <a:spcPts val="1200"/>
              </a:spcBef>
              <a:spcAft>
                <a:spcPts val="0"/>
              </a:spcAft>
            </a:pPr>
            <a:r>
              <a:rPr lang="ja-JP" sz="1400" b="1" kern="100" dirty="0">
                <a:effectLst/>
                <a:ea typeface="ＭＳ ゴシック"/>
                <a:cs typeface="Times New Roman"/>
              </a:rPr>
              <a:t>③</a:t>
            </a:r>
            <a:r>
              <a:rPr lang="ja-JP" altLang="en-US" sz="1400" b="1" kern="100" dirty="0">
                <a:ea typeface="ＭＳ ゴシック"/>
                <a:cs typeface="Times New Roman"/>
              </a:rPr>
              <a:t>具体的な求人例と個別面談</a:t>
            </a:r>
            <a:r>
              <a:rPr lang="ja-JP" sz="1400" b="1" kern="100" dirty="0">
                <a:effectLst/>
                <a:ea typeface="ＭＳ ゴシック"/>
                <a:cs typeface="Times New Roman"/>
              </a:rPr>
              <a:t>　　</a:t>
            </a:r>
            <a:r>
              <a:rPr lang="en-US" sz="1400" b="1" kern="100" dirty="0">
                <a:effectLst/>
                <a:ea typeface="ＭＳ ゴシック"/>
                <a:cs typeface="Times New Roman"/>
              </a:rPr>
              <a:t> </a:t>
            </a:r>
            <a:endParaRPr lang="ja-JP" sz="1050" b="1" kern="100" dirty="0">
              <a:effectLst/>
              <a:ea typeface="ＭＳ 明朝"/>
              <a:cs typeface="Times New Roman"/>
            </a:endParaRPr>
          </a:p>
          <a:p>
            <a:pPr indent="713740" algn="l">
              <a:lnSpc>
                <a:spcPts val="1200"/>
              </a:lnSpc>
              <a:spcBef>
                <a:spcPts val="1200"/>
              </a:spcBef>
              <a:spcAft>
                <a:spcPts val="0"/>
              </a:spcAft>
            </a:pPr>
            <a:r>
              <a:rPr lang="en-US" sz="1400" b="1" kern="100" dirty="0">
                <a:effectLst/>
                <a:latin typeface="ＭＳ ゴシック"/>
                <a:ea typeface="ＭＳ 明朝"/>
                <a:cs typeface="Times New Roman"/>
              </a:rPr>
              <a:t> </a:t>
            </a:r>
            <a:endParaRPr lang="ja-JP" sz="1050" kern="100" dirty="0">
              <a:effectLst/>
              <a:ea typeface="ＭＳ 明朝"/>
              <a:cs typeface="Times New Roman"/>
            </a:endParaRPr>
          </a:p>
          <a:p>
            <a:pPr algn="l">
              <a:lnSpc>
                <a:spcPts val="1200"/>
              </a:lnSpc>
              <a:spcBef>
                <a:spcPts val="1200"/>
              </a:spcBef>
              <a:spcAft>
                <a:spcPts val="0"/>
              </a:spcAft>
            </a:pPr>
            <a:r>
              <a:rPr lang="ja-JP" sz="1600" b="1" u="sng" kern="100" dirty="0">
                <a:solidFill>
                  <a:srgbClr val="1F497D"/>
                </a:solidFill>
                <a:effectLst/>
                <a:ea typeface="HGP創英角ﾎﾟｯﾌﾟ体"/>
                <a:cs typeface="Times New Roman"/>
              </a:rPr>
              <a:t>●</a:t>
            </a:r>
            <a:r>
              <a:rPr lang="ja-JP" altLang="en-US" sz="1600" b="1" u="sng" kern="100" dirty="0">
                <a:solidFill>
                  <a:srgbClr val="1F497D"/>
                </a:solidFill>
                <a:ea typeface="HGP創英角ﾎﾟｯﾌﾟ体"/>
                <a:cs typeface="Times New Roman"/>
              </a:rPr>
              <a:t>登録ご</a:t>
            </a:r>
            <a:r>
              <a:rPr lang="ja-JP" sz="1600" b="1" u="sng" kern="100" dirty="0">
                <a:solidFill>
                  <a:srgbClr val="1F497D"/>
                </a:solidFill>
                <a:effectLst/>
                <a:ea typeface="HGP創英角ﾎﾟｯﾌﾟ体"/>
                <a:cs typeface="Times New Roman"/>
              </a:rPr>
              <a:t>希望の方は当日に</a:t>
            </a:r>
            <a:r>
              <a:rPr lang="ja-JP" sz="1600" b="1" u="sng" kern="100" dirty="0">
                <a:solidFill>
                  <a:srgbClr val="FF0000"/>
                </a:solidFill>
                <a:effectLst/>
                <a:ea typeface="HGP創英角ﾎﾟｯﾌﾟ体"/>
                <a:cs typeface="Times New Roman"/>
              </a:rPr>
              <a:t>写真を貼った履歴書をご</a:t>
            </a:r>
            <a:r>
              <a:rPr lang="ja-JP" altLang="en-US" sz="1600" b="1" u="sng" kern="100" dirty="0">
                <a:solidFill>
                  <a:srgbClr val="FF0000"/>
                </a:solidFill>
                <a:effectLst/>
                <a:ea typeface="HGP創英角ﾎﾟｯﾌﾟ体"/>
                <a:cs typeface="Times New Roman"/>
              </a:rPr>
              <a:t>用意</a:t>
            </a:r>
            <a:r>
              <a:rPr lang="ja-JP" sz="1600" b="1" u="sng" kern="100" dirty="0">
                <a:solidFill>
                  <a:srgbClr val="FF0000"/>
                </a:solidFill>
                <a:effectLst/>
                <a:ea typeface="HGP創英角ﾎﾟｯﾌﾟ体"/>
                <a:cs typeface="Times New Roman"/>
              </a:rPr>
              <a:t>ください。</a:t>
            </a:r>
            <a:endParaRPr lang="ja-JP" sz="1050" kern="100" dirty="0">
              <a:solidFill>
                <a:srgbClr val="FF0000"/>
              </a:solidFill>
              <a:effectLst/>
              <a:ea typeface="ＭＳ 明朝"/>
              <a:cs typeface="Times New Roman"/>
            </a:endParaRPr>
          </a:p>
          <a:p>
            <a:pPr algn="l">
              <a:lnSpc>
                <a:spcPts val="1200"/>
              </a:lnSpc>
              <a:spcBef>
                <a:spcPts val="1200"/>
              </a:spcBef>
              <a:spcAft>
                <a:spcPts val="0"/>
              </a:spcAft>
            </a:pPr>
            <a:r>
              <a:rPr lang="ja-JP" sz="1600" b="1" u="sng" kern="100" dirty="0">
                <a:solidFill>
                  <a:srgbClr val="1F497D"/>
                </a:solidFill>
                <a:effectLst/>
                <a:ea typeface="HGP創英角ﾎﾟｯﾌﾟ体"/>
                <a:cs typeface="Times New Roman"/>
              </a:rPr>
              <a:t>●申込</a:t>
            </a:r>
            <a:r>
              <a:rPr lang="ja-JP" altLang="en-US" sz="1600" b="1" u="sng" kern="100" dirty="0">
                <a:solidFill>
                  <a:srgbClr val="1F497D"/>
                </a:solidFill>
                <a:effectLst/>
                <a:ea typeface="HGP創英角ﾎﾟｯﾌﾟ体"/>
                <a:cs typeface="Times New Roman"/>
              </a:rPr>
              <a:t>は４</a:t>
            </a:r>
            <a:r>
              <a:rPr lang="ja-JP" sz="1600" b="1" u="sng" kern="100" dirty="0">
                <a:solidFill>
                  <a:srgbClr val="1F497D"/>
                </a:solidFill>
                <a:effectLst/>
                <a:ea typeface="HGP創英角ﾎﾟｯﾌﾟ体"/>
                <a:cs typeface="Times New Roman"/>
              </a:rPr>
              <a:t>月</a:t>
            </a:r>
            <a:r>
              <a:rPr lang="ja-JP" altLang="en-US" sz="1600" b="1" u="sng" kern="100" dirty="0">
                <a:solidFill>
                  <a:srgbClr val="1F497D"/>
                </a:solidFill>
                <a:effectLst/>
                <a:ea typeface="HGP創英角ﾎﾟｯﾌﾟ体"/>
                <a:cs typeface="Times New Roman"/>
              </a:rPr>
              <a:t>２３</a:t>
            </a:r>
            <a:r>
              <a:rPr lang="ja-JP" sz="1600" b="1" u="sng" kern="100" dirty="0">
                <a:solidFill>
                  <a:srgbClr val="1F497D"/>
                </a:solidFill>
                <a:effectLst/>
                <a:ea typeface="HGP創英角ﾎﾟｯﾌﾟ体"/>
                <a:cs typeface="Times New Roman"/>
              </a:rPr>
              <a:t>日（</a:t>
            </a:r>
            <a:r>
              <a:rPr lang="ja-JP" altLang="en-US" sz="1600" b="1" u="sng" kern="100" dirty="0">
                <a:solidFill>
                  <a:srgbClr val="1F497D"/>
                </a:solidFill>
                <a:effectLst/>
                <a:ea typeface="HGP創英角ﾎﾟｯﾌﾟ体"/>
                <a:cs typeface="Times New Roman"/>
              </a:rPr>
              <a:t>木</a:t>
            </a:r>
            <a:r>
              <a:rPr lang="ja-JP" altLang="en-US" sz="1600" b="1" u="sng" kern="100" dirty="0">
                <a:solidFill>
                  <a:srgbClr val="1F497D"/>
                </a:solidFill>
                <a:ea typeface="HGP創英角ﾎﾟｯﾌﾟ体"/>
                <a:cs typeface="Times New Roman"/>
              </a:rPr>
              <a:t>曜日</a:t>
            </a:r>
            <a:r>
              <a:rPr lang="ja-JP" sz="1600" b="1" u="sng" kern="100" dirty="0">
                <a:solidFill>
                  <a:srgbClr val="1F497D"/>
                </a:solidFill>
                <a:effectLst/>
                <a:ea typeface="HGP創英角ﾎﾟｯﾌﾟ体"/>
                <a:cs typeface="Times New Roman"/>
              </a:rPr>
              <a:t>）までにお電話にてお申込みください。</a:t>
            </a:r>
            <a:r>
              <a:rPr lang="ja-JP" altLang="en-US" sz="1600" b="1" u="sng" kern="100" dirty="0">
                <a:solidFill>
                  <a:srgbClr val="1F497D"/>
                </a:solidFill>
                <a:effectLst/>
                <a:ea typeface="HGP創英角ﾎﾟｯﾌﾟ体"/>
                <a:cs typeface="Times New Roman"/>
              </a:rPr>
              <a:t>　</a:t>
            </a:r>
            <a:endParaRPr lang="en-US" altLang="ja-JP" sz="1600" b="1" u="sng" kern="100" dirty="0">
              <a:solidFill>
                <a:srgbClr val="1F497D"/>
              </a:solidFill>
              <a:effectLst/>
              <a:ea typeface="HGP創英角ﾎﾟｯﾌﾟ体"/>
              <a:cs typeface="Times New Roman"/>
            </a:endParaRPr>
          </a:p>
          <a:p>
            <a:pPr algn="l">
              <a:lnSpc>
                <a:spcPts val="1200"/>
              </a:lnSpc>
              <a:spcBef>
                <a:spcPts val="1200"/>
              </a:spcBef>
              <a:spcAft>
                <a:spcPts val="0"/>
              </a:spcAft>
            </a:pPr>
            <a:r>
              <a:rPr lang="ja-JP" sz="1600" b="1" kern="100" dirty="0">
                <a:solidFill>
                  <a:srgbClr val="1F497D"/>
                </a:solidFill>
                <a:effectLst/>
                <a:ea typeface="HGP創英角ﾎﾟｯﾌﾟ体"/>
                <a:cs typeface="Times New Roman"/>
              </a:rPr>
              <a:t>（お知り合いの方にも是非お声</a:t>
            </a:r>
            <a:r>
              <a:rPr lang="ja-JP" altLang="en-US" sz="1600" b="1" kern="100" dirty="0">
                <a:solidFill>
                  <a:srgbClr val="1F497D"/>
                </a:solidFill>
                <a:ea typeface="HGP創英角ﾎﾟｯﾌﾟ体"/>
                <a:cs typeface="Times New Roman"/>
              </a:rPr>
              <a:t>掛け</a:t>
            </a:r>
            <a:r>
              <a:rPr lang="ja-JP" sz="1600" b="1" kern="100" dirty="0">
                <a:solidFill>
                  <a:srgbClr val="1F497D"/>
                </a:solidFill>
                <a:effectLst/>
                <a:ea typeface="HGP創英角ﾎﾟｯﾌﾟ体"/>
                <a:cs typeface="Times New Roman"/>
              </a:rPr>
              <a:t>ください。</a:t>
            </a:r>
            <a:r>
              <a:rPr lang="ja-JP" altLang="en-US" sz="1600" b="1" kern="100" dirty="0">
                <a:solidFill>
                  <a:srgbClr val="1F497D"/>
                </a:solidFill>
                <a:effectLst/>
                <a:ea typeface="HGP創英角ﾎﾟｯﾌﾟ体"/>
                <a:cs typeface="Times New Roman"/>
              </a:rPr>
              <a:t>職人さんも大歓迎です。</a:t>
            </a:r>
            <a:r>
              <a:rPr lang="ja-JP" sz="1600" b="1" kern="100" dirty="0">
                <a:solidFill>
                  <a:srgbClr val="1F497D"/>
                </a:solidFill>
                <a:effectLst/>
                <a:ea typeface="HGP創英角ﾎﾟｯﾌﾟ体"/>
                <a:cs typeface="Times New Roman"/>
              </a:rPr>
              <a:t>）</a:t>
            </a:r>
            <a:endParaRPr lang="ja-JP" sz="1050" kern="100" dirty="0">
              <a:effectLst/>
              <a:ea typeface="ＭＳ 明朝"/>
              <a:cs typeface="Times New Roman"/>
            </a:endParaRPr>
          </a:p>
          <a:p>
            <a:pPr algn="l">
              <a:lnSpc>
                <a:spcPts val="1200"/>
              </a:lnSpc>
              <a:spcBef>
                <a:spcPts val="1200"/>
              </a:spcBef>
              <a:spcAft>
                <a:spcPts val="0"/>
              </a:spcAft>
            </a:pPr>
            <a:r>
              <a:rPr lang="en-US" sz="1600" b="1" kern="100" dirty="0">
                <a:effectLst/>
                <a:latin typeface="HGP創英角ﾎﾟｯﾌﾟ体"/>
                <a:ea typeface="ＭＳ 明朝"/>
                <a:cs typeface="Times New Roman"/>
              </a:rPr>
              <a:t> </a:t>
            </a:r>
            <a:endParaRPr lang="ja-JP" sz="1050" kern="100" dirty="0">
              <a:effectLst/>
              <a:ea typeface="ＭＳ 明朝"/>
              <a:cs typeface="Times New Roman"/>
            </a:endParaRPr>
          </a:p>
        </p:txBody>
      </p:sp>
      <p:sp>
        <p:nvSpPr>
          <p:cNvPr id="4" name="正方形/長方形 3"/>
          <p:cNvSpPr/>
          <p:nvPr/>
        </p:nvSpPr>
        <p:spPr>
          <a:xfrm>
            <a:off x="735032" y="0"/>
            <a:ext cx="5400600" cy="430887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ja-JP" altLang="ja-JP" sz="22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ＭＳ ゴシック (見出しのフォント - 日本語)"/>
              </a:rPr>
              <a:t>　</a:t>
            </a:r>
            <a:r>
              <a:rPr lang="ja-JP" altLang="ja-JP" sz="22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j-ea"/>
                <a:ea typeface="+mj-ea"/>
              </a:rPr>
              <a:t>～お仕事をお探しのシニアの方必見</a:t>
            </a:r>
            <a:r>
              <a:rPr lang="en-US" altLang="ja-JP" sz="22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j-ea"/>
                <a:ea typeface="+mj-ea"/>
              </a:rPr>
              <a:t>!!</a:t>
            </a:r>
            <a:r>
              <a:rPr lang="ja-JP" altLang="ja-JP" sz="22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j-ea"/>
                <a:ea typeface="+mj-ea"/>
              </a:rPr>
              <a:t>～</a:t>
            </a:r>
            <a:endParaRPr lang="ja-JP" altLang="en-US" sz="22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+mj-ea"/>
              <a:ea typeface="+mj-ea"/>
            </a:endParaRPr>
          </a:p>
        </p:txBody>
      </p:sp>
      <p:sp>
        <p:nvSpPr>
          <p:cNvPr id="5" name="正方形/長方形 4"/>
          <p:cNvSpPr/>
          <p:nvPr/>
        </p:nvSpPr>
        <p:spPr>
          <a:xfrm>
            <a:off x="1178455" y="430887"/>
            <a:ext cx="4464684" cy="707886"/>
          </a:xfrm>
          <a:prstGeom prst="rect">
            <a:avLst/>
          </a:prstGeom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 algn="ctr"/>
            <a:r>
              <a:rPr lang="ja-JP" altLang="ja-JP" sz="40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シニア</a:t>
            </a:r>
            <a:r>
              <a:rPr lang="ja-JP" altLang="en-US" sz="40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就労セミナー</a:t>
            </a:r>
            <a:endParaRPr lang="ja-JP" altLang="ja-JP" sz="40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</p:txBody>
      </p:sp>
      <p:sp>
        <p:nvSpPr>
          <p:cNvPr id="6" name="正方形/長方形 5"/>
          <p:cNvSpPr/>
          <p:nvPr/>
        </p:nvSpPr>
        <p:spPr>
          <a:xfrm>
            <a:off x="1503269" y="1043608"/>
            <a:ext cx="381066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ja-JP" altLang="ja-JP" sz="3600" dirty="0">
                <a:effectLst>
                  <a:outerShdw blurRad="38100" dist="32004" dir="5400000" algn="tl">
                    <a:srgbClr val="000000">
                      <a:alpha val="30000"/>
                    </a:srgbClr>
                  </a:outerShdw>
                </a:effectLst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＜</a:t>
            </a:r>
            <a:r>
              <a:rPr lang="ja-JP" altLang="en-US" sz="3600" dirty="0">
                <a:effectLst>
                  <a:outerShdw blurRad="38100" dist="32004" dir="5400000" algn="tl">
                    <a:srgbClr val="000000">
                      <a:alpha val="30000"/>
                    </a:srgbClr>
                  </a:outerShdw>
                </a:effectLst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開催の</a:t>
            </a:r>
            <a:r>
              <a:rPr lang="ja-JP" altLang="ja-JP" sz="3600" dirty="0">
                <a:effectLst>
                  <a:outerShdw blurRad="38100" dist="32004" dir="5400000" algn="tl">
                    <a:srgbClr val="000000">
                      <a:alpha val="30000"/>
                    </a:srgbClr>
                  </a:outerShdw>
                </a:effectLst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ご案内＞</a:t>
            </a:r>
            <a:endParaRPr lang="ja-JP" altLang="ja-JP" sz="3600" dirty="0"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</p:txBody>
      </p:sp>
      <p:sp>
        <p:nvSpPr>
          <p:cNvPr id="9" name="角丸四角形 8"/>
          <p:cNvSpPr/>
          <p:nvPr/>
        </p:nvSpPr>
        <p:spPr>
          <a:xfrm>
            <a:off x="577280" y="1564169"/>
            <a:ext cx="1236345" cy="438150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r>
              <a:rPr lang="en-US" sz="1800" kern="100">
                <a:effectLst/>
                <a:latin typeface="HGP創英角ﾎﾟｯﾌﾟ体"/>
                <a:ea typeface="ＭＳ 明朝"/>
                <a:cs typeface="Times New Roman"/>
              </a:rPr>
              <a:t> </a:t>
            </a:r>
            <a:endParaRPr lang="ja-JP" sz="1050" kern="100">
              <a:effectLst/>
              <a:ea typeface="ＭＳ 明朝"/>
              <a:cs typeface="Times New Roman"/>
            </a:endParaRPr>
          </a:p>
        </p:txBody>
      </p:sp>
      <p:sp>
        <p:nvSpPr>
          <p:cNvPr id="7" name="テキスト ボックス 2"/>
          <p:cNvSpPr txBox="1">
            <a:spLocks noChangeArrowheads="1"/>
          </p:cNvSpPr>
          <p:nvPr/>
        </p:nvSpPr>
        <p:spPr bwMode="auto">
          <a:xfrm>
            <a:off x="577280" y="1572321"/>
            <a:ext cx="135255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just">
              <a:spcAft>
                <a:spcPts val="0"/>
              </a:spcAft>
            </a:pPr>
            <a:r>
              <a:rPr lang="ja-JP" sz="2000" b="1" kern="100" dirty="0">
                <a:effectLst/>
                <a:latin typeface="Century"/>
                <a:ea typeface="HGP創英角ﾎﾟｯﾌﾟ体"/>
                <a:cs typeface="Times New Roman"/>
              </a:rPr>
              <a:t>開催日等</a:t>
            </a:r>
            <a:endParaRPr lang="ja-JP" sz="1050" kern="100" dirty="0">
              <a:effectLst/>
              <a:latin typeface="Century"/>
              <a:ea typeface="ＭＳ 明朝"/>
              <a:cs typeface="Times New Roman"/>
            </a:endParaRPr>
          </a:p>
        </p:txBody>
      </p:sp>
      <p:pic>
        <p:nvPicPr>
          <p:cNvPr id="15" name="図 14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4597" y="7030689"/>
            <a:ext cx="2001180" cy="582563"/>
          </a:xfrm>
          <a:prstGeom prst="rect">
            <a:avLst/>
          </a:prstGeom>
          <a:noFill/>
          <a:ln>
            <a:noFill/>
          </a:ln>
        </p:spPr>
      </p:pic>
      <p:pic>
        <p:nvPicPr>
          <p:cNvPr id="16" name="図 15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89040" y="6854520"/>
            <a:ext cx="2664296" cy="1245872"/>
          </a:xfrm>
          <a:prstGeom prst="rect">
            <a:avLst/>
          </a:prstGeom>
          <a:noFill/>
          <a:ln>
            <a:noFill/>
          </a:ln>
        </p:spPr>
      </p:pic>
      <p:sp>
        <p:nvSpPr>
          <p:cNvPr id="19" name="角丸四角形 18"/>
          <p:cNvSpPr/>
          <p:nvPr/>
        </p:nvSpPr>
        <p:spPr>
          <a:xfrm>
            <a:off x="548680" y="6553969"/>
            <a:ext cx="1236345" cy="438150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r>
              <a:rPr lang="en-US" sz="1800" kern="100" dirty="0">
                <a:effectLst/>
                <a:latin typeface="HGP創英角ﾎﾟｯﾌﾟ体"/>
                <a:ea typeface="ＭＳ 明朝"/>
                <a:cs typeface="Times New Roman"/>
              </a:rPr>
              <a:t> </a:t>
            </a:r>
            <a:endParaRPr lang="ja-JP" sz="1050" kern="100" dirty="0">
              <a:effectLst/>
              <a:ea typeface="ＭＳ 明朝"/>
              <a:cs typeface="Times New Roman"/>
            </a:endParaRPr>
          </a:p>
        </p:txBody>
      </p:sp>
      <p:sp>
        <p:nvSpPr>
          <p:cNvPr id="18" name="テキスト ボックス 2"/>
          <p:cNvSpPr txBox="1">
            <a:spLocks noChangeArrowheads="1"/>
          </p:cNvSpPr>
          <p:nvPr/>
        </p:nvSpPr>
        <p:spPr bwMode="auto">
          <a:xfrm>
            <a:off x="664885" y="6564263"/>
            <a:ext cx="135255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just">
              <a:spcAft>
                <a:spcPts val="0"/>
              </a:spcAft>
            </a:pPr>
            <a:r>
              <a:rPr lang="ja-JP" altLang="en-US" sz="2000" b="1" kern="100" dirty="0">
                <a:latin typeface="Century"/>
                <a:ea typeface="HGP創英角ﾎﾟｯﾌﾟ体"/>
                <a:cs typeface="Times New Roman"/>
              </a:rPr>
              <a:t>申込先</a:t>
            </a:r>
            <a:endParaRPr lang="ja-JP" sz="1050" kern="100" dirty="0">
              <a:effectLst/>
              <a:latin typeface="Century"/>
              <a:ea typeface="ＭＳ 明朝"/>
              <a:cs typeface="Times New Roman"/>
            </a:endParaRPr>
          </a:p>
        </p:txBody>
      </p:sp>
      <p:pic>
        <p:nvPicPr>
          <p:cNvPr id="8" name="図 7" descr="画面の領域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8720" y="8388424"/>
            <a:ext cx="2648320" cy="676369"/>
          </a:xfrm>
          <a:prstGeom prst="rect">
            <a:avLst/>
          </a:prstGeom>
        </p:spPr>
      </p:pic>
      <p:sp>
        <p:nvSpPr>
          <p:cNvPr id="37" name="テキスト ボックス 49">
            <a:extLst>
              <a:ext uri="{FF2B5EF4-FFF2-40B4-BE49-F238E27FC236}">
                <a16:creationId xmlns:a16="http://schemas.microsoft.com/office/drawing/2014/main" id="{48463C02-DB90-2389-B835-9654F3030D86}"/>
              </a:ext>
            </a:extLst>
          </p:cNvPr>
          <p:cNvSpPr txBox="1"/>
          <p:nvPr/>
        </p:nvSpPr>
        <p:spPr>
          <a:xfrm>
            <a:off x="2265777" y="7306423"/>
            <a:ext cx="1975415" cy="3539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ja-JP" altLang="en-US" sz="17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久留米</a:t>
            </a:r>
          </a:p>
        </p:txBody>
      </p:sp>
    </p:spTree>
    <p:extLst>
      <p:ext uri="{BB962C8B-B14F-4D97-AF65-F5344CB8AC3E}">
        <p14:creationId xmlns:p14="http://schemas.microsoft.com/office/powerpoint/2010/main" val="361796042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272</TotalTime>
  <Words>170</Words>
  <Application>Microsoft Office PowerPoint</Application>
  <PresentationFormat>画面に合わせる (4:3)</PresentationFormat>
  <Paragraphs>32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8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10" baseType="lpstr">
      <vt:lpstr>HGP創英角ｺﾞｼｯｸUB</vt:lpstr>
      <vt:lpstr>HGP創英角ﾎﾟｯﾌﾟ体</vt:lpstr>
      <vt:lpstr>ＭＳ ゴシック</vt:lpstr>
      <vt:lpstr>ＭＳ ゴシック (見出しのフォント - 日本語)</vt:lpstr>
      <vt:lpstr>ＭＳ 明朝</vt:lpstr>
      <vt:lpstr>Arial</vt:lpstr>
      <vt:lpstr>Calibri</vt:lpstr>
      <vt:lpstr>Century</vt:lpstr>
      <vt:lpstr>Office ​​テーマ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Owner4</dc:creator>
  <cp:lastModifiedBy>澁谷 雅彦</cp:lastModifiedBy>
  <cp:revision>32</cp:revision>
  <cp:lastPrinted>2025-04-03T06:53:17Z</cp:lastPrinted>
  <dcterms:created xsi:type="dcterms:W3CDTF">2016-10-07T07:56:38Z</dcterms:created>
  <dcterms:modified xsi:type="dcterms:W3CDTF">2026-03-17T02:23:51Z</dcterms:modified>
</cp:coreProperties>
</file>